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Marker Fel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3" d="100"/>
          <a:sy n="33" d="100"/>
        </p:scale>
        <p:origin x="67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073069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8427" y="5029201"/>
            <a:ext cx="17830798" cy="4525562"/>
          </a:xfrm>
        </p:spPr>
        <p:txBody>
          <a:bodyPr anchor="b">
            <a:normAutofit/>
          </a:bodyPr>
          <a:lstStyle>
            <a:lvl1pPr>
              <a:defRPr sz="10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78427" y="9554759"/>
            <a:ext cx="17830798" cy="2252566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8647621"/>
            <a:ext cx="3489304" cy="1557178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9059081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346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5" y="1219200"/>
            <a:ext cx="17830798" cy="6234080"/>
          </a:xfrm>
        </p:spPr>
        <p:txBody>
          <a:bodyPr anchor="ctr">
            <a:normAutofit/>
          </a:bodyPr>
          <a:lstStyle>
            <a:lvl1pPr algn="l">
              <a:defRPr sz="9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25" y="8708092"/>
            <a:ext cx="17830798" cy="3111728"/>
          </a:xfrm>
        </p:spPr>
        <p:txBody>
          <a:bodyPr anchor="ctr">
            <a:normAutofit/>
          </a:bodyPr>
          <a:lstStyle>
            <a:lvl1pPr marL="0" indent="0" algn="l">
              <a:buNone/>
              <a:defRPr sz="3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63563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6488279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68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9898" y="1219200"/>
            <a:ext cx="16787852" cy="5791200"/>
          </a:xfrm>
        </p:spPr>
        <p:txBody>
          <a:bodyPr anchor="ctr">
            <a:normAutofit/>
          </a:bodyPr>
          <a:lstStyle>
            <a:lvl1pPr algn="l">
              <a:defRPr sz="9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550024" y="7010400"/>
            <a:ext cx="15073108" cy="762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25" y="8708092"/>
            <a:ext cx="17830798" cy="3111728"/>
          </a:xfrm>
        </p:spPr>
        <p:txBody>
          <a:bodyPr anchor="ctr">
            <a:normAutofit/>
          </a:bodyPr>
          <a:lstStyle>
            <a:lvl1pPr marL="0" indent="0" algn="l">
              <a:buNone/>
              <a:defRPr sz="3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8377" y="63563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6488279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4935304" y="1296010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/>
          <a:p>
            <a:pPr lvl="0"/>
            <a:r>
              <a:rPr lang="en-US" sz="1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229704" y="5810612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/>
          <a:p>
            <a:pPr lvl="0"/>
            <a:r>
              <a:rPr lang="en-US" sz="1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5624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6" y="4876801"/>
            <a:ext cx="17830800" cy="5449690"/>
          </a:xfrm>
        </p:spPr>
        <p:txBody>
          <a:bodyPr anchor="b">
            <a:normAutofit/>
          </a:bodyPr>
          <a:lstStyle>
            <a:lvl1pPr algn="l">
              <a:defRPr sz="9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8426" y="10363200"/>
            <a:ext cx="17830800" cy="145924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98234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3625" y="996617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6918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699898" y="1219200"/>
            <a:ext cx="16787852" cy="5791200"/>
          </a:xfrm>
        </p:spPr>
        <p:txBody>
          <a:bodyPr anchor="ctr">
            <a:normAutofit/>
          </a:bodyPr>
          <a:lstStyle>
            <a:lvl1pPr algn="l">
              <a:defRPr sz="9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78424" y="8686800"/>
            <a:ext cx="17830800" cy="16764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800">
                <a:solidFill>
                  <a:schemeClr val="accent1"/>
                </a:solidFill>
              </a:defRPr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8426" y="10363200"/>
            <a:ext cx="17830800" cy="145924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8377" y="98234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3625" y="996617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4935304" y="1296010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/>
          <a:p>
            <a:pPr lvl="0"/>
            <a:r>
              <a:rPr lang="en-US" sz="1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229704" y="5810612"/>
            <a:ext cx="1219200" cy="1169552"/>
          </a:xfrm>
          <a:prstGeom prst="rect">
            <a:avLst/>
          </a:prstGeom>
        </p:spPr>
        <p:txBody>
          <a:bodyPr vert="horz" lIns="182880" tIns="91440" rIns="182880" bIns="91440" rtlCol="0" anchor="ctr">
            <a:noAutofit/>
          </a:bodyPr>
          <a:lstStyle/>
          <a:p>
            <a:pPr lvl="0"/>
            <a:r>
              <a:rPr lang="en-US" sz="1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5724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5" y="1254814"/>
            <a:ext cx="17830798" cy="5760040"/>
          </a:xfrm>
        </p:spPr>
        <p:txBody>
          <a:bodyPr anchor="ctr">
            <a:normAutofit/>
          </a:bodyPr>
          <a:lstStyle>
            <a:lvl1pPr algn="l">
              <a:defRPr sz="9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78424" y="8686800"/>
            <a:ext cx="17830800" cy="16764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4800">
                <a:solidFill>
                  <a:schemeClr val="accent1"/>
                </a:solidFill>
              </a:defRPr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8426" y="10363200"/>
            <a:ext cx="17830800" cy="145924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98234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3625" y="996617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728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2651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589625" y="1254811"/>
            <a:ext cx="4415202" cy="10567634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78424" y="1254811"/>
            <a:ext cx="12954000" cy="1056763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3910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>
            <a:spLocks noGrp="1"/>
          </p:cNvSpPr>
          <p:nvPr>
            <p:ph type="pic" idx="13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4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607023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7188799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99066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5851" y="1248220"/>
            <a:ext cx="17823374" cy="256178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8424" y="4267200"/>
            <a:ext cx="17830800" cy="755524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68234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8151966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«Введите цитату здесь»."/>
          <p:cNvSpPr txBox="1">
            <a:spLocks noGrp="1"/>
          </p:cNvSpPr>
          <p:nvPr>
            <p:ph type="body" sz="quarter" idx="13"/>
          </p:nvPr>
        </p:nvSpPr>
        <p:spPr>
          <a:xfrm>
            <a:off x="2374900" y="6400799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r>
              <a:t>«Введите цитату здесь».</a:t>
            </a:r>
          </a:p>
        </p:txBody>
      </p:sp>
      <p:sp>
        <p:nvSpPr>
          <p:cNvPr id="94" name="— Иван Арсентьев"/>
          <p:cNvSpPr txBox="1">
            <a:spLocks noGrp="1"/>
          </p:cNvSpPr>
          <p:nvPr>
            <p:ph type="body" sz="quarter" idx="14"/>
          </p:nvPr>
        </p:nvSpPr>
        <p:spPr>
          <a:xfrm>
            <a:off x="2374900" y="8966200"/>
            <a:ext cx="19621500" cy="711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r>
              <a:t>— Иван Арсентьев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033192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5" y="4117500"/>
            <a:ext cx="17830798" cy="2937600"/>
          </a:xfrm>
        </p:spPr>
        <p:txBody>
          <a:bodyPr anchor="b"/>
          <a:lstStyle>
            <a:lvl1pPr algn="l">
              <a:defRPr sz="8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25" y="7060258"/>
            <a:ext cx="17830798" cy="1720800"/>
          </a:xfrm>
        </p:spPr>
        <p:txBody>
          <a:bodyPr anchor="t"/>
          <a:lstStyle>
            <a:lvl1pPr marL="0" indent="0" algn="l">
              <a:buNone/>
              <a:defRPr sz="4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63563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6488279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052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78424" y="4267200"/>
            <a:ext cx="8627728" cy="755524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81494" y="4252444"/>
            <a:ext cx="8627728" cy="755524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157556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39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746" y="3945406"/>
            <a:ext cx="7985464" cy="1152524"/>
          </a:xfrm>
        </p:spPr>
        <p:txBody>
          <a:bodyPr anchor="b">
            <a:noAutofit/>
          </a:bodyPr>
          <a:lstStyle>
            <a:lvl1pPr marL="0" indent="0">
              <a:buNone/>
              <a:defRPr sz="4800" b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8425" y="5097932"/>
            <a:ext cx="8685786" cy="670812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013259" y="3938950"/>
            <a:ext cx="7998002" cy="1152524"/>
          </a:xfrm>
        </p:spPr>
        <p:txBody>
          <a:bodyPr anchor="b">
            <a:noAutofit/>
          </a:bodyPr>
          <a:lstStyle>
            <a:lvl1pPr marL="0" indent="0">
              <a:buNone/>
              <a:defRPr sz="4800" b="0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33914" y="5091476"/>
            <a:ext cx="8677348" cy="670812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625" y="157556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033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397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754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5" y="892176"/>
            <a:ext cx="7010398" cy="1952624"/>
          </a:xfrm>
        </p:spPr>
        <p:txBody>
          <a:bodyPr anchor="b"/>
          <a:lstStyle>
            <a:lvl1pPr algn="l"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46024" y="892177"/>
            <a:ext cx="10363200" cy="10829926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8425" y="3197226"/>
            <a:ext cx="7010398" cy="8524872"/>
          </a:xfrm>
        </p:spPr>
        <p:txBody>
          <a:bodyPr/>
          <a:lstStyle>
            <a:lvl1pPr marL="0" indent="0">
              <a:buNone/>
              <a:defRPr sz="28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14287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509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26" y="9601200"/>
            <a:ext cx="17830800" cy="1133476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78424" y="1269930"/>
            <a:ext cx="17830800" cy="7709940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/>
            </a:lvl1pPr>
            <a:lvl2pPr marL="914400" indent="0">
              <a:buNone/>
              <a:defRPr sz="3200"/>
            </a:lvl2pPr>
            <a:lvl3pPr marL="1828800" indent="0">
              <a:buNone/>
              <a:defRPr sz="3200"/>
            </a:lvl3pPr>
            <a:lvl4pPr marL="2743200" indent="0">
              <a:buNone/>
              <a:defRPr sz="3200"/>
            </a:lvl4pPr>
            <a:lvl5pPr marL="3657600" indent="0">
              <a:buNone/>
              <a:defRPr sz="3200"/>
            </a:lvl5pPr>
            <a:lvl6pPr marL="4572000" indent="0">
              <a:buNone/>
              <a:defRPr sz="3200"/>
            </a:lvl6pPr>
            <a:lvl7pPr marL="5486400" indent="0">
              <a:buNone/>
              <a:defRPr sz="3200"/>
            </a:lvl7pPr>
            <a:lvl8pPr marL="6400800" indent="0">
              <a:buNone/>
              <a:defRPr sz="3200"/>
            </a:lvl8pPr>
            <a:lvl9pPr marL="7315200" indent="0">
              <a:buNone/>
              <a:defRPr sz="32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78426" y="10734676"/>
            <a:ext cx="17830800" cy="98742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8377" y="9823451"/>
            <a:ext cx="3177054" cy="1014594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3625" y="9966175"/>
            <a:ext cx="1559534" cy="730250"/>
          </a:xfrm>
        </p:spPr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0516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2" y="457200"/>
            <a:ext cx="5703032" cy="13277256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54442" y="-1571"/>
            <a:ext cx="4713348" cy="13708078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365760" cy="1371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85849" y="1248220"/>
            <a:ext cx="17823374" cy="25617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24" y="4267200"/>
            <a:ext cx="17830800" cy="777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723225" y="12260874"/>
            <a:ext cx="2292566" cy="74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8425" y="12271617"/>
            <a:ext cx="15239998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63625" y="1575565"/>
            <a:ext cx="155953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0">
                <a:solidFill>
                  <a:srgbClr val="FEFFFF"/>
                </a:solidFill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584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</p:sldLayoutIdLst>
  <p:txStyles>
    <p:titleStyle>
      <a:lvl1pPr algn="l" defTabSz="914400" rtl="0" eaLnBrk="1" latinLnBrk="0" hangingPunct="1">
        <a:spcBef>
          <a:spcPct val="0"/>
        </a:spcBef>
        <a:buNone/>
        <a:defRPr sz="72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0" indent="-6858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3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485900" indent="-5715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2286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3200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41148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Система «Канбан»"/>
          <p:cNvSpPr txBox="1">
            <a:spLocks noGrp="1"/>
          </p:cNvSpPr>
          <p:nvPr>
            <p:ph type="ctrTitle"/>
          </p:nvPr>
        </p:nvSpPr>
        <p:spPr>
          <a:xfrm>
            <a:off x="3889429" y="3091323"/>
            <a:ext cx="17079847" cy="6978944"/>
          </a:xfrm>
          <a:prstGeom prst="rect">
            <a:avLst/>
          </a:prstGeom>
        </p:spPr>
        <p:txBody>
          <a:bodyPr/>
          <a:lstStyle>
            <a:lvl1pPr>
              <a:defRPr sz="19500" b="1"/>
            </a:lvl1pPr>
          </a:lstStyle>
          <a:p>
            <a:r>
              <a:t>Система «Канбан»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Отдел продаж"/>
          <p:cNvSpPr txBox="1">
            <a:spLocks noGrp="1"/>
          </p:cNvSpPr>
          <p:nvPr>
            <p:ph type="ctrTitle"/>
          </p:nvPr>
        </p:nvSpPr>
        <p:spPr>
          <a:xfrm>
            <a:off x="1778000" y="-2086981"/>
            <a:ext cx="20828000" cy="3568701"/>
          </a:xfrm>
          <a:prstGeom prst="rect">
            <a:avLst/>
          </a:prstGeom>
        </p:spPr>
        <p:txBody>
          <a:bodyPr/>
          <a:lstStyle/>
          <a:p>
            <a:r>
              <a:t>Отдел продаж</a:t>
            </a:r>
          </a:p>
        </p:txBody>
      </p:sp>
      <p:sp>
        <p:nvSpPr>
          <p:cNvPr id="156" name="Вы – менеджер по продажам. И через Вас ежедневно проходят десятки клиентов. Помимо новых, у Вас есть старые, которым тоже нужно что-нибудь отправить или позвонить. Ко всему этому Вам нужно контролировать исполнение договора, в виде оказания услуг или отгрузки. Такая ситуация с огромным количеством задач на одного человека в 9 из 10 компаний. Это не нормально, но естественно в условиях нашей реальности. Как с этим всем справиться? Как ничего не забыть? Как не получить штраф из-за просроченных сроков? К Вам идёт на помощь внедрение системы канбан. Вы разделяете весь этап ведения клиента на шаги от А до Я. Начиная от первого контакта, заканчивая подписанием актов, а ещё лучше, звонков из серии “Как дела?”. Кстати, звонок “Как дела?” это очень интересная техника по повышению лояльности и продаж."/>
          <p:cNvSpPr txBox="1">
            <a:spLocks noGrp="1"/>
          </p:cNvSpPr>
          <p:nvPr>
            <p:ph type="subTitle" idx="1"/>
          </p:nvPr>
        </p:nvSpPr>
        <p:spPr>
          <a:xfrm>
            <a:off x="1041767" y="1379146"/>
            <a:ext cx="22178987" cy="776951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>
              <a:spcBef>
                <a:spcPts val="5100"/>
              </a:spcBef>
              <a:defRPr sz="4500"/>
            </a:lvl1pPr>
          </a:lstStyle>
          <a:p>
            <a:r>
              <a:rPr dirty="0" err="1"/>
              <a:t>Вы</a:t>
            </a:r>
            <a:r>
              <a:rPr dirty="0"/>
              <a:t> – </a:t>
            </a:r>
            <a:r>
              <a:rPr dirty="0" err="1"/>
              <a:t>менеджер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продажам</a:t>
            </a:r>
            <a:r>
              <a:rPr dirty="0"/>
              <a:t>. И </a:t>
            </a:r>
            <a:r>
              <a:rPr dirty="0" err="1"/>
              <a:t>через</a:t>
            </a:r>
            <a:r>
              <a:rPr dirty="0"/>
              <a:t> </a:t>
            </a:r>
            <a:r>
              <a:rPr dirty="0" err="1"/>
              <a:t>Вас</a:t>
            </a:r>
            <a:r>
              <a:rPr dirty="0"/>
              <a:t> </a:t>
            </a:r>
            <a:r>
              <a:rPr dirty="0" err="1"/>
              <a:t>ежедневно</a:t>
            </a:r>
            <a:r>
              <a:rPr dirty="0"/>
              <a:t> </a:t>
            </a:r>
            <a:r>
              <a:rPr dirty="0" err="1"/>
              <a:t>проходят</a:t>
            </a:r>
            <a:r>
              <a:rPr dirty="0"/>
              <a:t> </a:t>
            </a:r>
            <a:r>
              <a:rPr dirty="0" err="1"/>
              <a:t>десятки</a:t>
            </a:r>
            <a:r>
              <a:rPr dirty="0"/>
              <a:t> </a:t>
            </a:r>
            <a:r>
              <a:rPr dirty="0" err="1"/>
              <a:t>клиентов</a:t>
            </a:r>
            <a:r>
              <a:rPr dirty="0"/>
              <a:t>. </a:t>
            </a:r>
            <a:r>
              <a:rPr dirty="0" err="1"/>
              <a:t>Помимо</a:t>
            </a:r>
            <a:r>
              <a:rPr dirty="0"/>
              <a:t> </a:t>
            </a:r>
            <a:r>
              <a:rPr dirty="0" err="1"/>
              <a:t>новых</a:t>
            </a:r>
            <a:r>
              <a:rPr dirty="0"/>
              <a:t>, у </a:t>
            </a:r>
            <a:r>
              <a:rPr dirty="0" err="1"/>
              <a:t>Вас</a:t>
            </a:r>
            <a:r>
              <a:rPr dirty="0"/>
              <a:t> </a:t>
            </a:r>
            <a:r>
              <a:rPr dirty="0" err="1"/>
              <a:t>есть</a:t>
            </a:r>
            <a:r>
              <a:rPr dirty="0"/>
              <a:t> </a:t>
            </a:r>
            <a:r>
              <a:rPr dirty="0" err="1"/>
              <a:t>старые</a:t>
            </a:r>
            <a:r>
              <a:rPr dirty="0"/>
              <a:t>, </a:t>
            </a:r>
            <a:r>
              <a:rPr dirty="0" err="1"/>
              <a:t>которым</a:t>
            </a:r>
            <a:r>
              <a:rPr dirty="0"/>
              <a:t> </a:t>
            </a:r>
            <a:r>
              <a:rPr dirty="0" err="1"/>
              <a:t>тоже</a:t>
            </a:r>
            <a:r>
              <a:rPr dirty="0"/>
              <a:t> </a:t>
            </a:r>
            <a:r>
              <a:rPr dirty="0" err="1"/>
              <a:t>нужно</a:t>
            </a:r>
            <a:r>
              <a:rPr dirty="0"/>
              <a:t> </a:t>
            </a:r>
            <a:r>
              <a:rPr dirty="0" err="1"/>
              <a:t>что-нибудь</a:t>
            </a:r>
            <a:r>
              <a:rPr dirty="0"/>
              <a:t> </a:t>
            </a:r>
            <a:r>
              <a:rPr dirty="0" err="1"/>
              <a:t>отправить</a:t>
            </a:r>
            <a:r>
              <a:rPr dirty="0"/>
              <a:t> </a:t>
            </a:r>
            <a:r>
              <a:rPr dirty="0" err="1"/>
              <a:t>или</a:t>
            </a:r>
            <a:r>
              <a:rPr dirty="0"/>
              <a:t> </a:t>
            </a:r>
            <a:r>
              <a:rPr dirty="0" err="1"/>
              <a:t>позвонить</a:t>
            </a:r>
            <a:r>
              <a:rPr dirty="0"/>
              <a:t>. </a:t>
            </a:r>
            <a:r>
              <a:rPr dirty="0" err="1"/>
              <a:t>Ко</a:t>
            </a:r>
            <a:r>
              <a:rPr dirty="0"/>
              <a:t> </a:t>
            </a:r>
            <a:r>
              <a:rPr dirty="0" err="1"/>
              <a:t>всему</a:t>
            </a:r>
            <a:r>
              <a:rPr dirty="0"/>
              <a:t> </a:t>
            </a:r>
            <a:r>
              <a:rPr dirty="0" err="1"/>
              <a:t>этому</a:t>
            </a:r>
            <a:r>
              <a:rPr dirty="0"/>
              <a:t> </a:t>
            </a:r>
            <a:r>
              <a:rPr dirty="0" err="1"/>
              <a:t>Вам</a:t>
            </a:r>
            <a:r>
              <a:rPr dirty="0"/>
              <a:t> </a:t>
            </a:r>
            <a:r>
              <a:rPr dirty="0" err="1"/>
              <a:t>нужно</a:t>
            </a:r>
            <a:r>
              <a:rPr dirty="0"/>
              <a:t> </a:t>
            </a:r>
            <a:r>
              <a:rPr dirty="0" err="1"/>
              <a:t>контролировать</a:t>
            </a:r>
            <a:r>
              <a:rPr dirty="0"/>
              <a:t> </a:t>
            </a:r>
            <a:r>
              <a:rPr dirty="0" err="1"/>
              <a:t>исполнение</a:t>
            </a:r>
            <a:r>
              <a:rPr dirty="0"/>
              <a:t> </a:t>
            </a:r>
            <a:r>
              <a:rPr dirty="0" err="1"/>
              <a:t>договора</a:t>
            </a:r>
            <a:r>
              <a:rPr dirty="0"/>
              <a:t>, в </a:t>
            </a:r>
            <a:r>
              <a:rPr dirty="0" err="1"/>
              <a:t>виде</a:t>
            </a:r>
            <a:r>
              <a:rPr dirty="0"/>
              <a:t> </a:t>
            </a:r>
            <a:r>
              <a:rPr dirty="0" err="1"/>
              <a:t>оказания</a:t>
            </a:r>
            <a:r>
              <a:rPr dirty="0"/>
              <a:t> </a:t>
            </a:r>
            <a:r>
              <a:rPr dirty="0" err="1"/>
              <a:t>услуг</a:t>
            </a:r>
            <a:r>
              <a:rPr dirty="0"/>
              <a:t> </a:t>
            </a:r>
            <a:r>
              <a:rPr dirty="0" err="1"/>
              <a:t>или</a:t>
            </a:r>
            <a:r>
              <a:rPr dirty="0"/>
              <a:t> </a:t>
            </a:r>
            <a:r>
              <a:rPr dirty="0" err="1"/>
              <a:t>отгрузки</a:t>
            </a:r>
            <a:r>
              <a:rPr dirty="0"/>
              <a:t>. </a:t>
            </a:r>
            <a:r>
              <a:rPr dirty="0" err="1"/>
              <a:t>Такая</a:t>
            </a:r>
            <a:r>
              <a:rPr dirty="0"/>
              <a:t> </a:t>
            </a:r>
            <a:r>
              <a:rPr dirty="0" err="1"/>
              <a:t>ситуация</a:t>
            </a:r>
            <a:r>
              <a:rPr dirty="0"/>
              <a:t> с </a:t>
            </a:r>
            <a:r>
              <a:rPr dirty="0" err="1"/>
              <a:t>огромным</a:t>
            </a:r>
            <a:r>
              <a:rPr dirty="0"/>
              <a:t> </a:t>
            </a:r>
            <a:r>
              <a:rPr dirty="0" err="1"/>
              <a:t>количеством</a:t>
            </a:r>
            <a:r>
              <a:rPr dirty="0"/>
              <a:t> </a:t>
            </a:r>
            <a:r>
              <a:rPr dirty="0" err="1"/>
              <a:t>задач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одного</a:t>
            </a:r>
            <a:r>
              <a:rPr dirty="0"/>
              <a:t> </a:t>
            </a:r>
            <a:r>
              <a:rPr dirty="0" err="1"/>
              <a:t>человека</a:t>
            </a:r>
            <a:r>
              <a:rPr dirty="0"/>
              <a:t> в 9 </a:t>
            </a:r>
            <a:r>
              <a:rPr dirty="0" err="1"/>
              <a:t>из</a:t>
            </a:r>
            <a:r>
              <a:rPr dirty="0"/>
              <a:t> 10 </a:t>
            </a:r>
            <a:r>
              <a:rPr dirty="0" err="1"/>
              <a:t>компаний</a:t>
            </a:r>
            <a:r>
              <a:rPr dirty="0"/>
              <a:t>. </a:t>
            </a:r>
            <a:r>
              <a:rPr dirty="0" err="1"/>
              <a:t>Это</a:t>
            </a:r>
            <a:r>
              <a:rPr dirty="0"/>
              <a:t>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нормально</a:t>
            </a:r>
            <a:r>
              <a:rPr dirty="0"/>
              <a:t>, </a:t>
            </a:r>
            <a:r>
              <a:rPr dirty="0" err="1"/>
              <a:t>но</a:t>
            </a:r>
            <a:r>
              <a:rPr dirty="0"/>
              <a:t> </a:t>
            </a:r>
            <a:r>
              <a:rPr dirty="0" err="1"/>
              <a:t>естественно</a:t>
            </a:r>
            <a:r>
              <a:rPr dirty="0"/>
              <a:t> в </a:t>
            </a:r>
            <a:r>
              <a:rPr dirty="0" err="1"/>
              <a:t>условиях</a:t>
            </a:r>
            <a:r>
              <a:rPr dirty="0"/>
              <a:t> </a:t>
            </a:r>
            <a:r>
              <a:rPr dirty="0" err="1"/>
              <a:t>нашей</a:t>
            </a:r>
            <a:r>
              <a:rPr dirty="0"/>
              <a:t> </a:t>
            </a:r>
            <a:r>
              <a:rPr dirty="0" err="1"/>
              <a:t>реальности</a:t>
            </a:r>
            <a:r>
              <a:rPr dirty="0"/>
              <a:t>. </a:t>
            </a:r>
            <a:r>
              <a:rPr dirty="0" err="1"/>
              <a:t>Как</a:t>
            </a:r>
            <a:r>
              <a:rPr dirty="0"/>
              <a:t> с </a:t>
            </a:r>
            <a:r>
              <a:rPr dirty="0" err="1"/>
              <a:t>этим</a:t>
            </a:r>
            <a:r>
              <a:rPr dirty="0"/>
              <a:t> </a:t>
            </a:r>
            <a:r>
              <a:rPr dirty="0" err="1"/>
              <a:t>всем</a:t>
            </a:r>
            <a:r>
              <a:rPr dirty="0"/>
              <a:t> </a:t>
            </a:r>
            <a:r>
              <a:rPr dirty="0" err="1"/>
              <a:t>справиться</a:t>
            </a:r>
            <a:r>
              <a:rPr dirty="0"/>
              <a:t>? 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ничего</a:t>
            </a:r>
            <a:r>
              <a:rPr dirty="0"/>
              <a:t>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забыть</a:t>
            </a:r>
            <a:r>
              <a:rPr dirty="0"/>
              <a:t>? 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не</a:t>
            </a:r>
            <a:r>
              <a:rPr dirty="0"/>
              <a:t> </a:t>
            </a:r>
            <a:r>
              <a:rPr dirty="0" err="1"/>
              <a:t>получить</a:t>
            </a:r>
            <a:r>
              <a:rPr dirty="0"/>
              <a:t> </a:t>
            </a:r>
            <a:r>
              <a:rPr dirty="0" err="1"/>
              <a:t>штраф</a:t>
            </a:r>
            <a:r>
              <a:rPr dirty="0"/>
              <a:t> </a:t>
            </a:r>
            <a:r>
              <a:rPr dirty="0" err="1"/>
              <a:t>из-за</a:t>
            </a:r>
            <a:r>
              <a:rPr dirty="0"/>
              <a:t> </a:t>
            </a:r>
            <a:r>
              <a:rPr dirty="0" err="1"/>
              <a:t>просроченных</a:t>
            </a:r>
            <a:r>
              <a:rPr dirty="0"/>
              <a:t> </a:t>
            </a:r>
            <a:r>
              <a:rPr dirty="0" err="1"/>
              <a:t>сроков</a:t>
            </a:r>
            <a:r>
              <a:rPr dirty="0"/>
              <a:t>? К </a:t>
            </a:r>
            <a:r>
              <a:rPr dirty="0" err="1"/>
              <a:t>Вам</a:t>
            </a:r>
            <a:r>
              <a:rPr dirty="0"/>
              <a:t> </a:t>
            </a:r>
            <a:r>
              <a:rPr dirty="0" err="1"/>
              <a:t>идёт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помощь</a:t>
            </a:r>
            <a:r>
              <a:rPr dirty="0"/>
              <a:t> </a:t>
            </a:r>
            <a:r>
              <a:rPr dirty="0" err="1"/>
              <a:t>внедрение</a:t>
            </a:r>
            <a:r>
              <a:rPr dirty="0"/>
              <a:t> </a:t>
            </a:r>
            <a:r>
              <a:rPr dirty="0" err="1"/>
              <a:t>системы</a:t>
            </a:r>
            <a:r>
              <a:rPr dirty="0"/>
              <a:t> </a:t>
            </a:r>
            <a:r>
              <a:rPr dirty="0" err="1"/>
              <a:t>канбан</a:t>
            </a:r>
            <a:r>
              <a:rPr dirty="0"/>
              <a:t>. </a:t>
            </a:r>
            <a:r>
              <a:rPr dirty="0" err="1"/>
              <a:t>Вы</a:t>
            </a:r>
            <a:r>
              <a:rPr dirty="0"/>
              <a:t> </a:t>
            </a:r>
            <a:r>
              <a:rPr dirty="0" err="1"/>
              <a:t>разделяете</a:t>
            </a:r>
            <a:r>
              <a:rPr dirty="0"/>
              <a:t> </a:t>
            </a:r>
            <a:r>
              <a:rPr dirty="0" err="1"/>
              <a:t>весь</a:t>
            </a:r>
            <a:r>
              <a:rPr dirty="0"/>
              <a:t> </a:t>
            </a:r>
            <a:r>
              <a:rPr dirty="0" err="1"/>
              <a:t>этап</a:t>
            </a:r>
            <a:r>
              <a:rPr dirty="0"/>
              <a:t> </a:t>
            </a:r>
            <a:r>
              <a:rPr dirty="0" err="1"/>
              <a:t>ведения</a:t>
            </a:r>
            <a:r>
              <a:rPr dirty="0"/>
              <a:t> </a:t>
            </a:r>
            <a:r>
              <a:rPr dirty="0" err="1"/>
              <a:t>клиента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шаги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А </a:t>
            </a:r>
            <a:r>
              <a:rPr dirty="0" err="1"/>
              <a:t>до</a:t>
            </a:r>
            <a:r>
              <a:rPr dirty="0"/>
              <a:t> Я. </a:t>
            </a:r>
            <a:r>
              <a:rPr dirty="0" err="1"/>
              <a:t>Начиная</a:t>
            </a:r>
            <a:r>
              <a:rPr dirty="0"/>
              <a:t> </a:t>
            </a:r>
            <a:r>
              <a:rPr dirty="0" err="1"/>
              <a:t>от</a:t>
            </a:r>
            <a:r>
              <a:rPr dirty="0"/>
              <a:t> </a:t>
            </a:r>
            <a:r>
              <a:rPr dirty="0" err="1"/>
              <a:t>первого</a:t>
            </a:r>
            <a:r>
              <a:rPr dirty="0"/>
              <a:t> </a:t>
            </a:r>
            <a:r>
              <a:rPr dirty="0" err="1"/>
              <a:t>контакта</a:t>
            </a:r>
            <a:r>
              <a:rPr dirty="0"/>
              <a:t>, </a:t>
            </a:r>
            <a:r>
              <a:rPr dirty="0" err="1"/>
              <a:t>заканчивая</a:t>
            </a:r>
            <a:r>
              <a:rPr dirty="0"/>
              <a:t> </a:t>
            </a:r>
            <a:r>
              <a:rPr dirty="0" err="1"/>
              <a:t>подписанием</a:t>
            </a:r>
            <a:r>
              <a:rPr dirty="0"/>
              <a:t> </a:t>
            </a:r>
            <a:r>
              <a:rPr dirty="0" err="1"/>
              <a:t>актов</a:t>
            </a:r>
            <a:r>
              <a:rPr dirty="0"/>
              <a:t>, а </a:t>
            </a:r>
            <a:r>
              <a:rPr dirty="0" err="1"/>
              <a:t>ещё</a:t>
            </a:r>
            <a:r>
              <a:rPr dirty="0"/>
              <a:t> </a:t>
            </a:r>
            <a:r>
              <a:rPr dirty="0" err="1"/>
              <a:t>лучше</a:t>
            </a:r>
            <a:r>
              <a:rPr dirty="0"/>
              <a:t>, </a:t>
            </a:r>
            <a:r>
              <a:rPr dirty="0" err="1"/>
              <a:t>звонков</a:t>
            </a:r>
            <a:r>
              <a:rPr dirty="0"/>
              <a:t> </a:t>
            </a:r>
            <a:r>
              <a:rPr dirty="0" err="1"/>
              <a:t>из</a:t>
            </a:r>
            <a:r>
              <a:rPr dirty="0"/>
              <a:t> </a:t>
            </a:r>
            <a:r>
              <a:rPr dirty="0" err="1"/>
              <a:t>серии</a:t>
            </a:r>
            <a:r>
              <a:rPr dirty="0"/>
              <a:t> “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дела</a:t>
            </a:r>
            <a:r>
              <a:rPr dirty="0"/>
              <a:t>?”. </a:t>
            </a:r>
            <a:r>
              <a:rPr dirty="0" err="1"/>
              <a:t>Кстати</a:t>
            </a:r>
            <a:r>
              <a:rPr dirty="0"/>
              <a:t>, </a:t>
            </a:r>
            <a:r>
              <a:rPr dirty="0" err="1"/>
              <a:t>звонок</a:t>
            </a:r>
            <a:r>
              <a:rPr dirty="0"/>
              <a:t> “</a:t>
            </a:r>
            <a:r>
              <a:rPr dirty="0" err="1"/>
              <a:t>Как</a:t>
            </a:r>
            <a:r>
              <a:rPr dirty="0"/>
              <a:t> </a:t>
            </a:r>
            <a:r>
              <a:rPr dirty="0" err="1"/>
              <a:t>дела</a:t>
            </a:r>
            <a:r>
              <a:rPr dirty="0"/>
              <a:t>?” </a:t>
            </a:r>
            <a:r>
              <a:rPr dirty="0" err="1"/>
              <a:t>это</a:t>
            </a:r>
            <a:r>
              <a:rPr dirty="0"/>
              <a:t> </a:t>
            </a:r>
            <a:r>
              <a:rPr dirty="0" err="1"/>
              <a:t>очень</a:t>
            </a:r>
            <a:r>
              <a:rPr dirty="0"/>
              <a:t> </a:t>
            </a:r>
            <a:r>
              <a:rPr dirty="0" err="1"/>
              <a:t>интересная</a:t>
            </a:r>
            <a:r>
              <a:rPr dirty="0"/>
              <a:t> </a:t>
            </a:r>
            <a:r>
              <a:rPr dirty="0" err="1"/>
              <a:t>техника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повышению</a:t>
            </a:r>
            <a:r>
              <a:rPr dirty="0"/>
              <a:t> </a:t>
            </a:r>
            <a:r>
              <a:rPr dirty="0" err="1"/>
              <a:t>лояльности</a:t>
            </a:r>
            <a:r>
              <a:rPr dirty="0"/>
              <a:t> и </a:t>
            </a:r>
            <a:r>
              <a:rPr dirty="0" err="1"/>
              <a:t>продаж</a:t>
            </a:r>
            <a:r>
              <a:rPr dirty="0"/>
              <a:t>.</a:t>
            </a:r>
          </a:p>
        </p:txBody>
      </p:sp>
      <p:sp>
        <p:nvSpPr>
          <p:cNvPr id="157" name="В результате, после внедрения системы канбан, сотрудник полностью видит весь процесс не только продажи, но и ведения проекта.…"/>
          <p:cNvSpPr txBox="1"/>
          <p:nvPr/>
        </p:nvSpPr>
        <p:spPr>
          <a:xfrm>
            <a:off x="1094694" y="9100112"/>
            <a:ext cx="22779917" cy="4603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5100"/>
              </a:spcBef>
              <a:defRPr sz="5000"/>
            </a:pPr>
            <a:r>
              <a:rPr dirty="0">
                <a:solidFill>
                  <a:schemeClr val="accent6">
                    <a:lumMod val="10000"/>
                  </a:schemeClr>
                </a:solidFill>
              </a:rPr>
              <a:t>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результате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после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внедрения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системы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сотрудник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полностью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видит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весь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процесс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только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продажи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ведения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проекта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  <a:p>
            <a:pPr algn="l">
              <a:spcBef>
                <a:spcPts val="5100"/>
              </a:spcBef>
              <a:defRPr sz="5000"/>
            </a:pP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Получается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некая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синергия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этапов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воронки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продаж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введения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проектов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Такой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вот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личный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для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сотрудников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1" animBg="1" advAuto="0"/>
      <p:bldP spid="156" grpId="2" animBg="1" advAuto="0"/>
      <p:bldP spid="157" grpId="3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68608A96-99C8-46F7-97AD-759CA0A4A52E-L0-001.jpeg" descr="68608A96-99C8-46F7-97AD-759CA0A4A52E-L0-001.jpeg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rcRect l="12300" r="1230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Фигура"/>
          <p:cNvSpPr/>
          <p:nvPr/>
        </p:nvSpPr>
        <p:spPr>
          <a:xfrm>
            <a:off x="4902903" y="8110054"/>
            <a:ext cx="14578193" cy="52300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23" y="0"/>
                </a:moveTo>
                <a:cubicBezTo>
                  <a:pt x="1323" y="1425"/>
                  <a:pt x="729" y="2568"/>
                  <a:pt x="0" y="2568"/>
                </a:cubicBezTo>
                <a:lnTo>
                  <a:pt x="0" y="3531"/>
                </a:lnTo>
                <a:cubicBezTo>
                  <a:pt x="184" y="3531"/>
                  <a:pt x="329" y="3813"/>
                  <a:pt x="329" y="4169"/>
                </a:cubicBezTo>
                <a:cubicBezTo>
                  <a:pt x="329" y="4526"/>
                  <a:pt x="184" y="4808"/>
                  <a:pt x="0" y="4808"/>
                </a:cubicBezTo>
                <a:lnTo>
                  <a:pt x="0" y="5741"/>
                </a:lnTo>
                <a:cubicBezTo>
                  <a:pt x="184" y="5741"/>
                  <a:pt x="329" y="6024"/>
                  <a:pt x="329" y="6380"/>
                </a:cubicBezTo>
                <a:cubicBezTo>
                  <a:pt x="329" y="6736"/>
                  <a:pt x="184" y="7022"/>
                  <a:pt x="0" y="7022"/>
                </a:cubicBezTo>
                <a:lnTo>
                  <a:pt x="0" y="7952"/>
                </a:lnTo>
                <a:cubicBezTo>
                  <a:pt x="184" y="7952"/>
                  <a:pt x="329" y="8238"/>
                  <a:pt x="329" y="8594"/>
                </a:cubicBezTo>
                <a:cubicBezTo>
                  <a:pt x="329" y="8950"/>
                  <a:pt x="184" y="9233"/>
                  <a:pt x="0" y="9233"/>
                </a:cubicBezTo>
                <a:lnTo>
                  <a:pt x="0" y="10206"/>
                </a:lnTo>
                <a:cubicBezTo>
                  <a:pt x="184" y="10206"/>
                  <a:pt x="329" y="10491"/>
                  <a:pt x="329" y="10847"/>
                </a:cubicBezTo>
                <a:cubicBezTo>
                  <a:pt x="329" y="11204"/>
                  <a:pt x="184" y="11486"/>
                  <a:pt x="0" y="11486"/>
                </a:cubicBezTo>
                <a:lnTo>
                  <a:pt x="0" y="12420"/>
                </a:lnTo>
                <a:cubicBezTo>
                  <a:pt x="184" y="12420"/>
                  <a:pt x="329" y="12702"/>
                  <a:pt x="329" y="13058"/>
                </a:cubicBezTo>
                <a:cubicBezTo>
                  <a:pt x="329" y="13415"/>
                  <a:pt x="184" y="13697"/>
                  <a:pt x="0" y="13697"/>
                </a:cubicBezTo>
                <a:lnTo>
                  <a:pt x="0" y="14630"/>
                </a:lnTo>
                <a:cubicBezTo>
                  <a:pt x="184" y="14630"/>
                  <a:pt x="329" y="14913"/>
                  <a:pt x="329" y="15269"/>
                </a:cubicBezTo>
                <a:cubicBezTo>
                  <a:pt x="329" y="15625"/>
                  <a:pt x="184" y="15908"/>
                  <a:pt x="0" y="15908"/>
                </a:cubicBezTo>
                <a:lnTo>
                  <a:pt x="0" y="16841"/>
                </a:lnTo>
                <a:cubicBezTo>
                  <a:pt x="184" y="16841"/>
                  <a:pt x="329" y="17123"/>
                  <a:pt x="329" y="17480"/>
                </a:cubicBezTo>
                <a:cubicBezTo>
                  <a:pt x="329" y="17836"/>
                  <a:pt x="184" y="18118"/>
                  <a:pt x="0" y="18118"/>
                </a:cubicBezTo>
                <a:lnTo>
                  <a:pt x="0" y="19085"/>
                </a:lnTo>
                <a:cubicBezTo>
                  <a:pt x="724" y="19085"/>
                  <a:pt x="1307" y="20206"/>
                  <a:pt x="1323" y="21600"/>
                </a:cubicBezTo>
                <a:lnTo>
                  <a:pt x="20277" y="21600"/>
                </a:lnTo>
                <a:cubicBezTo>
                  <a:pt x="20277" y="20175"/>
                  <a:pt x="20871" y="19032"/>
                  <a:pt x="21600" y="19032"/>
                </a:cubicBezTo>
                <a:lnTo>
                  <a:pt x="21600" y="18066"/>
                </a:lnTo>
                <a:cubicBezTo>
                  <a:pt x="21416" y="18066"/>
                  <a:pt x="21271" y="17784"/>
                  <a:pt x="21271" y="17427"/>
                </a:cubicBezTo>
                <a:cubicBezTo>
                  <a:pt x="21271" y="17071"/>
                  <a:pt x="21416" y="16789"/>
                  <a:pt x="21600" y="16789"/>
                </a:cubicBezTo>
                <a:lnTo>
                  <a:pt x="21600" y="15855"/>
                </a:lnTo>
                <a:cubicBezTo>
                  <a:pt x="21416" y="15855"/>
                  <a:pt x="21271" y="15573"/>
                  <a:pt x="21271" y="15217"/>
                </a:cubicBezTo>
                <a:cubicBezTo>
                  <a:pt x="21271" y="14860"/>
                  <a:pt x="21416" y="14578"/>
                  <a:pt x="21600" y="14578"/>
                </a:cubicBezTo>
                <a:lnTo>
                  <a:pt x="21600" y="13645"/>
                </a:lnTo>
                <a:cubicBezTo>
                  <a:pt x="21416" y="13645"/>
                  <a:pt x="21271" y="13362"/>
                  <a:pt x="21271" y="13006"/>
                </a:cubicBezTo>
                <a:cubicBezTo>
                  <a:pt x="21271" y="12650"/>
                  <a:pt x="21416" y="12367"/>
                  <a:pt x="21600" y="12367"/>
                </a:cubicBezTo>
                <a:lnTo>
                  <a:pt x="21600" y="11391"/>
                </a:lnTo>
                <a:cubicBezTo>
                  <a:pt x="21416" y="11391"/>
                  <a:pt x="21271" y="11109"/>
                  <a:pt x="21271" y="10753"/>
                </a:cubicBezTo>
                <a:cubicBezTo>
                  <a:pt x="21271" y="10396"/>
                  <a:pt x="21416" y="10114"/>
                  <a:pt x="21600" y="10114"/>
                </a:cubicBezTo>
                <a:lnTo>
                  <a:pt x="21600" y="9180"/>
                </a:lnTo>
                <a:cubicBezTo>
                  <a:pt x="21416" y="9180"/>
                  <a:pt x="21271" y="8898"/>
                  <a:pt x="21271" y="8542"/>
                </a:cubicBezTo>
                <a:cubicBezTo>
                  <a:pt x="21271" y="8185"/>
                  <a:pt x="21416" y="7900"/>
                  <a:pt x="21600" y="7900"/>
                </a:cubicBezTo>
                <a:lnTo>
                  <a:pt x="21600" y="6970"/>
                </a:lnTo>
                <a:cubicBezTo>
                  <a:pt x="21416" y="6970"/>
                  <a:pt x="21271" y="6684"/>
                  <a:pt x="21271" y="6328"/>
                </a:cubicBezTo>
                <a:cubicBezTo>
                  <a:pt x="21271" y="5971"/>
                  <a:pt x="21416" y="5689"/>
                  <a:pt x="21600" y="5689"/>
                </a:cubicBezTo>
                <a:lnTo>
                  <a:pt x="21600" y="4756"/>
                </a:lnTo>
                <a:cubicBezTo>
                  <a:pt x="21416" y="4756"/>
                  <a:pt x="21271" y="4473"/>
                  <a:pt x="21271" y="4117"/>
                </a:cubicBezTo>
                <a:cubicBezTo>
                  <a:pt x="21271" y="3771"/>
                  <a:pt x="21422" y="3478"/>
                  <a:pt x="21600" y="3478"/>
                </a:cubicBezTo>
                <a:lnTo>
                  <a:pt x="21600" y="2515"/>
                </a:lnTo>
                <a:cubicBezTo>
                  <a:pt x="20876" y="2515"/>
                  <a:pt x="20293" y="1394"/>
                  <a:pt x="20277" y="0"/>
                </a:cubicBezTo>
                <a:lnTo>
                  <a:pt x="1323" y="0"/>
                </a:lnTo>
                <a:close/>
                <a:moveTo>
                  <a:pt x="3111" y="2869"/>
                </a:moveTo>
                <a:lnTo>
                  <a:pt x="18494" y="2869"/>
                </a:lnTo>
                <a:cubicBezTo>
                  <a:pt x="19083" y="2869"/>
                  <a:pt x="19563" y="3803"/>
                  <a:pt x="19563" y="4946"/>
                </a:cubicBezTo>
                <a:lnTo>
                  <a:pt x="19563" y="16651"/>
                </a:lnTo>
                <a:lnTo>
                  <a:pt x="19558" y="16651"/>
                </a:lnTo>
                <a:cubicBezTo>
                  <a:pt x="19558" y="17794"/>
                  <a:pt x="19078" y="18728"/>
                  <a:pt x="18489" y="18728"/>
                </a:cubicBezTo>
                <a:lnTo>
                  <a:pt x="3111" y="18728"/>
                </a:lnTo>
                <a:cubicBezTo>
                  <a:pt x="2522" y="18728"/>
                  <a:pt x="2042" y="17794"/>
                  <a:pt x="2042" y="16651"/>
                </a:cubicBezTo>
                <a:lnTo>
                  <a:pt x="2042" y="4946"/>
                </a:lnTo>
                <a:cubicBezTo>
                  <a:pt x="2042" y="3803"/>
                  <a:pt x="2522" y="2869"/>
                  <a:pt x="3111" y="2869"/>
                </a:cubicBezTo>
                <a:close/>
                <a:moveTo>
                  <a:pt x="3111" y="3521"/>
                </a:moveTo>
                <a:cubicBezTo>
                  <a:pt x="2706" y="3521"/>
                  <a:pt x="2377" y="4160"/>
                  <a:pt x="2377" y="4946"/>
                </a:cubicBezTo>
                <a:lnTo>
                  <a:pt x="2377" y="16641"/>
                </a:lnTo>
                <a:cubicBezTo>
                  <a:pt x="2377" y="17427"/>
                  <a:pt x="2706" y="18066"/>
                  <a:pt x="3111" y="18066"/>
                </a:cubicBezTo>
                <a:lnTo>
                  <a:pt x="4959" y="18066"/>
                </a:lnTo>
                <a:lnTo>
                  <a:pt x="4959" y="3521"/>
                </a:lnTo>
                <a:lnTo>
                  <a:pt x="3111" y="3521"/>
                </a:lnTo>
                <a:close/>
                <a:moveTo>
                  <a:pt x="5288" y="3521"/>
                </a:moveTo>
                <a:lnTo>
                  <a:pt x="5288" y="18066"/>
                </a:lnTo>
                <a:lnTo>
                  <a:pt x="16312" y="18066"/>
                </a:lnTo>
                <a:lnTo>
                  <a:pt x="16312" y="3521"/>
                </a:lnTo>
                <a:lnTo>
                  <a:pt x="5288" y="3521"/>
                </a:lnTo>
                <a:close/>
                <a:moveTo>
                  <a:pt x="16641" y="3521"/>
                </a:moveTo>
                <a:lnTo>
                  <a:pt x="16641" y="18066"/>
                </a:lnTo>
                <a:lnTo>
                  <a:pt x="18489" y="18066"/>
                </a:lnTo>
                <a:cubicBezTo>
                  <a:pt x="18894" y="18066"/>
                  <a:pt x="19223" y="17427"/>
                  <a:pt x="19223" y="16641"/>
                </a:cubicBezTo>
                <a:lnTo>
                  <a:pt x="19223" y="4946"/>
                </a:lnTo>
                <a:cubicBezTo>
                  <a:pt x="19223" y="4160"/>
                  <a:pt x="18894" y="3521"/>
                  <a:pt x="18489" y="3521"/>
                </a:cubicBezTo>
                <a:lnTo>
                  <a:pt x="16641" y="3521"/>
                </a:lnTo>
                <a:close/>
              </a:path>
            </a:pathLst>
          </a:custGeom>
          <a:gradFill>
            <a:gsLst>
              <a:gs pos="0">
                <a:srgbClr val="FFB5AF"/>
              </a:gs>
              <a:gs pos="100000">
                <a:srgbClr val="2E063D"/>
              </a:gs>
            </a:gsLst>
            <a:lin ang="5400000"/>
          </a:gradFill>
          <a:ln w="12700">
            <a:miter lim="400000"/>
          </a:ln>
          <a:effectLst>
            <a:outerShdw blurRad="63500" dir="162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44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2" name="Телевизор"/>
          <p:cNvSpPr/>
          <p:nvPr/>
        </p:nvSpPr>
        <p:spPr>
          <a:xfrm>
            <a:off x="613182" y="1768775"/>
            <a:ext cx="9574914" cy="5838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675" y="1107"/>
                </a:moveTo>
                <a:lnTo>
                  <a:pt x="20920" y="1107"/>
                </a:lnTo>
                <a:lnTo>
                  <a:pt x="20920" y="19403"/>
                </a:lnTo>
                <a:lnTo>
                  <a:pt x="675" y="19403"/>
                </a:lnTo>
                <a:lnTo>
                  <a:pt x="675" y="1107"/>
                </a:lnTo>
                <a:close/>
                <a:moveTo>
                  <a:pt x="945" y="1558"/>
                </a:moveTo>
                <a:lnTo>
                  <a:pt x="945" y="18952"/>
                </a:lnTo>
                <a:lnTo>
                  <a:pt x="20645" y="18952"/>
                </a:lnTo>
                <a:lnTo>
                  <a:pt x="20645" y="1558"/>
                </a:lnTo>
                <a:lnTo>
                  <a:pt x="945" y="1558"/>
                </a:lnTo>
                <a:close/>
                <a:moveTo>
                  <a:pt x="19683" y="20211"/>
                </a:moveTo>
                <a:cubicBezTo>
                  <a:pt x="19791" y="20211"/>
                  <a:pt x="19877" y="20352"/>
                  <a:pt x="19877" y="20529"/>
                </a:cubicBezTo>
                <a:cubicBezTo>
                  <a:pt x="19877" y="20706"/>
                  <a:pt x="19791" y="20847"/>
                  <a:pt x="19683" y="20847"/>
                </a:cubicBezTo>
                <a:cubicBezTo>
                  <a:pt x="19575" y="20847"/>
                  <a:pt x="19489" y="20706"/>
                  <a:pt x="19489" y="20529"/>
                </a:cubicBezTo>
                <a:cubicBezTo>
                  <a:pt x="19489" y="20352"/>
                  <a:pt x="19575" y="20211"/>
                  <a:pt x="19683" y="20211"/>
                </a:cubicBezTo>
                <a:close/>
                <a:moveTo>
                  <a:pt x="20412" y="20211"/>
                </a:moveTo>
                <a:cubicBezTo>
                  <a:pt x="20520" y="20211"/>
                  <a:pt x="20606" y="20352"/>
                  <a:pt x="20606" y="20529"/>
                </a:cubicBezTo>
                <a:cubicBezTo>
                  <a:pt x="20606" y="20706"/>
                  <a:pt x="20520" y="20847"/>
                  <a:pt x="20412" y="20847"/>
                </a:cubicBezTo>
                <a:cubicBezTo>
                  <a:pt x="20304" y="20847"/>
                  <a:pt x="20218" y="20706"/>
                  <a:pt x="20218" y="20529"/>
                </a:cubicBezTo>
                <a:cubicBezTo>
                  <a:pt x="20218" y="20352"/>
                  <a:pt x="20304" y="20211"/>
                  <a:pt x="20412" y="20211"/>
                </a:cubicBezTo>
                <a:close/>
              </a:path>
            </a:pathLst>
          </a:custGeom>
          <a:gradFill>
            <a:gsLst>
              <a:gs pos="0">
                <a:srgbClr val="F5EC00"/>
              </a:gs>
              <a:gs pos="100000">
                <a:srgbClr val="E22400"/>
              </a:gs>
            </a:gsLst>
            <a:lin ang="1362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400">
                <a:solidFill>
                  <a:srgbClr val="282A2F"/>
                </a:solidFill>
              </a:defRPr>
            </a:pPr>
            <a:endParaRPr/>
          </a:p>
        </p:txBody>
      </p:sp>
      <p:sp>
        <p:nvSpPr>
          <p:cNvPr id="163" name="необязательно обладать лучшими сотрудниками, чтобы выдавать результат мирового класса"/>
          <p:cNvSpPr txBox="1">
            <a:spLocks noGrp="1"/>
          </p:cNvSpPr>
          <p:nvPr>
            <p:ph type="body" sz="quarter" idx="13"/>
          </p:nvPr>
        </p:nvSpPr>
        <p:spPr>
          <a:xfrm>
            <a:off x="1288323" y="2386265"/>
            <a:ext cx="8224631" cy="4419601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необязательно обладать лучшими сотрудниками, чтобы выдавать результат мирового класса</a:t>
            </a:r>
          </a:p>
        </p:txBody>
      </p:sp>
      <p:sp>
        <p:nvSpPr>
          <p:cNvPr id="164" name="Несколько цитат из Книги «Канбан» Дэвида Андерсона"/>
          <p:cNvSpPr txBox="1"/>
          <p:nvPr/>
        </p:nvSpPr>
        <p:spPr>
          <a:xfrm>
            <a:off x="853643" y="529471"/>
            <a:ext cx="21587091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Несколько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цитат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из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Книги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«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»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Дэвида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Андерсона</a:t>
            </a:r>
            <a:endParaRPr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165" name="Телевизор"/>
          <p:cNvSpPr/>
          <p:nvPr/>
        </p:nvSpPr>
        <p:spPr>
          <a:xfrm>
            <a:off x="14776645" y="1804968"/>
            <a:ext cx="9456205" cy="57660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675" y="1107"/>
                </a:moveTo>
                <a:lnTo>
                  <a:pt x="20920" y="1107"/>
                </a:lnTo>
                <a:lnTo>
                  <a:pt x="20920" y="19403"/>
                </a:lnTo>
                <a:lnTo>
                  <a:pt x="675" y="19403"/>
                </a:lnTo>
                <a:lnTo>
                  <a:pt x="675" y="1107"/>
                </a:lnTo>
                <a:close/>
                <a:moveTo>
                  <a:pt x="945" y="1558"/>
                </a:moveTo>
                <a:lnTo>
                  <a:pt x="945" y="18952"/>
                </a:lnTo>
                <a:lnTo>
                  <a:pt x="20645" y="18952"/>
                </a:lnTo>
                <a:lnTo>
                  <a:pt x="20645" y="1558"/>
                </a:lnTo>
                <a:lnTo>
                  <a:pt x="945" y="1558"/>
                </a:lnTo>
                <a:close/>
                <a:moveTo>
                  <a:pt x="19683" y="20211"/>
                </a:moveTo>
                <a:cubicBezTo>
                  <a:pt x="19791" y="20211"/>
                  <a:pt x="19877" y="20352"/>
                  <a:pt x="19877" y="20529"/>
                </a:cubicBezTo>
                <a:cubicBezTo>
                  <a:pt x="19877" y="20706"/>
                  <a:pt x="19791" y="20847"/>
                  <a:pt x="19683" y="20847"/>
                </a:cubicBezTo>
                <a:cubicBezTo>
                  <a:pt x="19575" y="20847"/>
                  <a:pt x="19489" y="20706"/>
                  <a:pt x="19489" y="20529"/>
                </a:cubicBezTo>
                <a:cubicBezTo>
                  <a:pt x="19489" y="20352"/>
                  <a:pt x="19575" y="20211"/>
                  <a:pt x="19683" y="20211"/>
                </a:cubicBezTo>
                <a:close/>
                <a:moveTo>
                  <a:pt x="20412" y="20211"/>
                </a:moveTo>
                <a:cubicBezTo>
                  <a:pt x="20520" y="20211"/>
                  <a:pt x="20606" y="20352"/>
                  <a:pt x="20606" y="20529"/>
                </a:cubicBezTo>
                <a:cubicBezTo>
                  <a:pt x="20606" y="20706"/>
                  <a:pt x="20520" y="20847"/>
                  <a:pt x="20412" y="20847"/>
                </a:cubicBezTo>
                <a:cubicBezTo>
                  <a:pt x="20304" y="20847"/>
                  <a:pt x="20218" y="20706"/>
                  <a:pt x="20218" y="20529"/>
                </a:cubicBezTo>
                <a:cubicBezTo>
                  <a:pt x="20218" y="20352"/>
                  <a:pt x="20304" y="20211"/>
                  <a:pt x="20412" y="20211"/>
                </a:cubicBezTo>
                <a:close/>
              </a:path>
            </a:pathLst>
          </a:custGeom>
          <a:gradFill>
            <a:gsLst>
              <a:gs pos="0">
                <a:srgbClr val="5E30EB"/>
              </a:gs>
              <a:gs pos="100000">
                <a:srgbClr val="B51A00"/>
              </a:gs>
            </a:gsLst>
            <a:lin ang="1139999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400">
                <a:solidFill>
                  <a:srgbClr val="282A2F"/>
                </a:solidFill>
              </a:defRPr>
            </a:pPr>
            <a:endParaRPr/>
          </a:p>
        </p:txBody>
      </p:sp>
      <p:sp>
        <p:nvSpPr>
          <p:cNvPr id="166" name="Представление процесса как набора правил — ключевой элемент Канбан-метода."/>
          <p:cNvSpPr txBox="1"/>
          <p:nvPr/>
        </p:nvSpPr>
        <p:spPr>
          <a:xfrm>
            <a:off x="15185668" y="3440365"/>
            <a:ext cx="8638159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400">
                <a:effectLst>
                  <a:outerShdw blurRad="63500" dist="25400" dir="2700000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t> Представление процесса как набора правил — ключевой элемент Канбан-метода.</a:t>
            </a:r>
          </a:p>
        </p:txBody>
      </p:sp>
      <p:sp>
        <p:nvSpPr>
          <p:cNvPr id="167" name="Анализ нагрузки необходимо проводить для каждого определенного типа работы."/>
          <p:cNvSpPr txBox="1"/>
          <p:nvPr/>
        </p:nvSpPr>
        <p:spPr>
          <a:xfrm>
            <a:off x="7185922" y="9397908"/>
            <a:ext cx="10012157" cy="265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3400"/>
              </a:spcBef>
              <a:defRPr sz="5200"/>
            </a:lvl1pPr>
          </a:lstStyle>
          <a:p>
            <a:r>
              <a:t>Анализ нагрузки необходимо проводить для каждого определенного типа работы.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2" animBg="1" advAuto="0"/>
      <p:bldP spid="164" grpId="1" animBg="1" advAuto="0"/>
      <p:bldP spid="166" grpId="3" animBg="1" advAuto="0"/>
      <p:bldP spid="167" grpId="4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Что такое «Канбан» ???"/>
          <p:cNvSpPr txBox="1">
            <a:spLocks noGrp="1"/>
          </p:cNvSpPr>
          <p:nvPr>
            <p:ph type="title"/>
          </p:nvPr>
        </p:nvSpPr>
        <p:spPr>
          <a:xfrm>
            <a:off x="455727" y="-1738612"/>
            <a:ext cx="8797052" cy="5650581"/>
          </a:xfrm>
          <a:prstGeom prst="rect">
            <a:avLst/>
          </a:prstGeom>
        </p:spPr>
        <p:txBody>
          <a:bodyPr/>
          <a:lstStyle/>
          <a:p>
            <a:r>
              <a:t>Что такое «Канбан» ???</a:t>
            </a:r>
          </a:p>
        </p:txBody>
      </p:sp>
      <p:sp>
        <p:nvSpPr>
          <p:cNvPr id="122" name="Канбан — система организации производства и снабжения, позволяющая реализовать принцип «точно в срок»."/>
          <p:cNvSpPr txBox="1">
            <a:spLocks noGrp="1"/>
          </p:cNvSpPr>
          <p:nvPr>
            <p:ph type="body" sz="quarter" idx="1"/>
          </p:nvPr>
        </p:nvSpPr>
        <p:spPr>
          <a:xfrm>
            <a:off x="3823528" y="4334380"/>
            <a:ext cx="10858501" cy="5067301"/>
          </a:xfrm>
          <a:prstGeom prst="rect">
            <a:avLst/>
          </a:prstGeom>
        </p:spPr>
        <p:txBody>
          <a:bodyPr/>
          <a:lstStyle>
            <a:lvl1pPr algn="l">
              <a:spcBef>
                <a:spcPts val="5100"/>
              </a:spcBef>
              <a:defRPr sz="5000"/>
            </a:lvl1pPr>
          </a:lstStyle>
          <a:p>
            <a:r>
              <a:rPr dirty="0" err="1"/>
              <a:t>Канбан</a:t>
            </a:r>
            <a:r>
              <a:rPr dirty="0"/>
              <a:t> — </a:t>
            </a:r>
            <a:r>
              <a:rPr dirty="0" err="1"/>
              <a:t>система</a:t>
            </a:r>
            <a:r>
              <a:rPr dirty="0"/>
              <a:t> </a:t>
            </a:r>
            <a:r>
              <a:rPr dirty="0" err="1"/>
              <a:t>организации</a:t>
            </a:r>
            <a:r>
              <a:rPr dirty="0"/>
              <a:t> </a:t>
            </a:r>
            <a:r>
              <a:rPr dirty="0" err="1"/>
              <a:t>производства</a:t>
            </a:r>
            <a:r>
              <a:rPr dirty="0"/>
              <a:t> и </a:t>
            </a:r>
            <a:r>
              <a:rPr dirty="0" err="1"/>
              <a:t>снабжения</a:t>
            </a:r>
            <a:r>
              <a:rPr dirty="0"/>
              <a:t>, </a:t>
            </a:r>
            <a:r>
              <a:rPr dirty="0" err="1"/>
              <a:t>позволяющая</a:t>
            </a:r>
            <a:r>
              <a:rPr dirty="0"/>
              <a:t> </a:t>
            </a:r>
            <a:r>
              <a:rPr dirty="0" err="1"/>
              <a:t>реализовать</a:t>
            </a:r>
            <a:r>
              <a:rPr dirty="0"/>
              <a:t> </a:t>
            </a:r>
            <a:r>
              <a:rPr dirty="0" err="1"/>
              <a:t>принцип</a:t>
            </a:r>
            <a:r>
              <a:rPr dirty="0"/>
              <a:t> «</a:t>
            </a:r>
            <a:r>
              <a:rPr dirty="0" err="1"/>
              <a:t>точно</a:t>
            </a:r>
            <a:r>
              <a:rPr dirty="0"/>
              <a:t> в </a:t>
            </a:r>
            <a:r>
              <a:rPr dirty="0" err="1"/>
              <a:t>срок</a:t>
            </a:r>
            <a:r>
              <a:rPr dirty="0"/>
              <a:t>».</a:t>
            </a:r>
          </a:p>
        </p:txBody>
      </p:sp>
      <p:sp>
        <p:nvSpPr>
          <p:cNvPr id="123" name="Слово «Камбан» по-японски означает «рекламный щит, вывеска», в финансовой среде устоялся вариант с ошибочной транскрипцией латинской записи японского слова."/>
          <p:cNvSpPr txBox="1"/>
          <p:nvPr/>
        </p:nvSpPr>
        <p:spPr>
          <a:xfrm>
            <a:off x="6857965" y="8369922"/>
            <a:ext cx="14893081" cy="2811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 sz="4400"/>
            </a:lvl1pPr>
          </a:lstStyle>
          <a:p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Слово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«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Камбан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»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по-японски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означает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«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рекламный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щит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вывеска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», 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финансовой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среде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устоялся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вариант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с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ошибочной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транскрипцией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латинской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записи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японского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слова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1" animBg="1" advAuto="0"/>
      <p:bldP spid="122" grpId="2" animBg="1" advAuto="0"/>
      <p:bldP spid="123" grpId="3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B24D6CEA-9A98-4EF8-B543-7C0EB5CCDE2E-L0-001.jpeg" descr="B24D6CEA-9A98-4EF8-B543-7C0EB5CCDE2E-L0-001.jpeg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976493" y="1199204"/>
            <a:ext cx="10521554" cy="6136085"/>
          </a:xfrm>
          <a:prstGeom prst="rect">
            <a:avLst/>
          </a:prstGeom>
        </p:spPr>
      </p:pic>
      <p:sp>
        <p:nvSpPr>
          <p:cNvPr id="128" name="История"/>
          <p:cNvSpPr txBox="1">
            <a:spLocks noGrp="1"/>
          </p:cNvSpPr>
          <p:nvPr>
            <p:ph type="title"/>
          </p:nvPr>
        </p:nvSpPr>
        <p:spPr>
          <a:xfrm>
            <a:off x="1574800" y="426138"/>
            <a:ext cx="8130538" cy="1603710"/>
          </a:xfrm>
          <a:prstGeom prst="rect">
            <a:avLst/>
          </a:prstGeom>
        </p:spPr>
        <p:txBody>
          <a:bodyPr/>
          <a:lstStyle>
            <a:lvl1pPr defTabSz="582929">
              <a:defRPr sz="9000"/>
            </a:lvl1pPr>
          </a:lstStyle>
          <a:p>
            <a:r>
              <a:t>История</a:t>
            </a:r>
          </a:p>
        </p:txBody>
      </p:sp>
      <p:sp>
        <p:nvSpPr>
          <p:cNvPr id="129" name="Система канбан была разработана и впервые в мире реализована фирмой “Toyota”. В 1959 году эта фирма начала эксперименты с системой канбан и в 1962 году запустила процесс перевода всего производства на этот принцип."/>
          <p:cNvSpPr txBox="1">
            <a:spLocks noGrp="1"/>
          </p:cNvSpPr>
          <p:nvPr>
            <p:ph type="body" sz="quarter" idx="1"/>
          </p:nvPr>
        </p:nvSpPr>
        <p:spPr>
          <a:xfrm>
            <a:off x="1581150" y="2651492"/>
            <a:ext cx="11316762" cy="464627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278511">
              <a:spcBef>
                <a:spcPts val="2100"/>
              </a:spcBef>
              <a:defRPr sz="4300"/>
            </a:lvl1pPr>
          </a:lstStyle>
          <a:p>
            <a:r>
              <a:t>Система канбан была разработана и впервые в мире реализована фирмой “Toyota”. В 1959 году эта фирма начала эксперименты с системой канбан и в 1962 году запустила процесс перевода всего производства на этот принцип.</a:t>
            </a:r>
          </a:p>
        </p:txBody>
      </p:sp>
      <p:sp>
        <p:nvSpPr>
          <p:cNvPr id="130" name="В настоящее время данная микрологистическая система широко применяется многими машиностроительными фирмами по всему миру."/>
          <p:cNvSpPr txBox="1"/>
          <p:nvPr/>
        </p:nvSpPr>
        <p:spPr>
          <a:xfrm>
            <a:off x="540699" y="8027443"/>
            <a:ext cx="22914788" cy="24109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dirty="0">
                <a:solidFill>
                  <a:schemeClr val="accent6">
                    <a:lumMod val="10000"/>
                  </a:schemeClr>
                </a:solidFill>
              </a:rPr>
              <a:t>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настоящее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время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данная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микрологистическая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система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широко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применяется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многими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машиностроительными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фирмами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всему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миру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4" animBg="1" advAuto="0"/>
      <p:bldP spid="128" grpId="1" animBg="1" advAuto="0"/>
      <p:bldP spid="129" grpId="2" animBg="1" advAuto="0"/>
      <p:bldP spid="130" grpId="3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Принципы и плюсы Канбан"/>
          <p:cNvSpPr txBox="1">
            <a:spLocks noGrp="1"/>
          </p:cNvSpPr>
          <p:nvPr>
            <p:ph type="title"/>
          </p:nvPr>
        </p:nvSpPr>
        <p:spPr>
          <a:xfrm>
            <a:off x="1778000" y="355600"/>
            <a:ext cx="21339932" cy="2517393"/>
          </a:xfrm>
          <a:prstGeom prst="rect">
            <a:avLst/>
          </a:prstGeom>
        </p:spPr>
        <p:txBody>
          <a:bodyPr/>
          <a:lstStyle/>
          <a:p>
            <a:r>
              <a:t>Принципы и плюсы Канбан</a:t>
            </a:r>
          </a:p>
        </p:txBody>
      </p:sp>
      <p:sp>
        <p:nvSpPr>
          <p:cNvPr id="133" name="1 Визуализация- Главный принцип канбан – это визуализация. Недаром используются и пишутся карточки канбан. Ваша главная задача – сделать визуальную доску, которую Вы разобьете по необходимым для Вас этапам и расположите задачу по её стадии развития. Классика жанра это 3 направления – планируется, выполняется и сделано."/>
          <p:cNvSpPr txBox="1">
            <a:spLocks noGrp="1"/>
          </p:cNvSpPr>
          <p:nvPr>
            <p:ph type="body" idx="1"/>
          </p:nvPr>
        </p:nvSpPr>
        <p:spPr>
          <a:xfrm>
            <a:off x="968145" y="1955247"/>
            <a:ext cx="22447710" cy="3857304"/>
          </a:xfrm>
          <a:prstGeom prst="rect">
            <a:avLst/>
          </a:prstGeom>
        </p:spPr>
        <p:txBody>
          <a:bodyPr/>
          <a:lstStyle>
            <a:lvl1pPr marL="0" indent="0" defTabSz="615315">
              <a:spcBef>
                <a:spcPts val="4800"/>
              </a:spcBef>
              <a:buSzTx/>
              <a:buNone/>
              <a:defRPr sz="4750">
                <a:solidFill>
                  <a:srgbClr val="52D6FC"/>
                </a:solidFill>
              </a:defRPr>
            </a:lvl1pPr>
          </a:lstStyle>
          <a:p>
            <a:r>
              <a:rPr dirty="0">
                <a:solidFill>
                  <a:schemeClr val="accent6">
                    <a:lumMod val="10000"/>
                  </a:schemeClr>
                </a:solidFill>
              </a:rPr>
              <a:t>1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Визуализация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-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Главный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принцип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визуализация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Недаром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используются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пишутся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карточки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Ваша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главная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задача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сделать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визуальную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доску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которую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Вы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разобьете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необходимым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для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Вас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этапам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расположите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задачу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её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стадии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развития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Классика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жанра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3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направления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планируется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выполняется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сделано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  <p:pic>
        <p:nvPicPr>
          <p:cNvPr id="134" name="2A9EFF12-05FE-4511-90B0-5BB289A48081-L0-001.jpeg" descr="2A9EFF12-05FE-4511-90B0-5BB289A48081-L0-001.jpeg"/>
          <p:cNvPicPr>
            <a:picLocks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4114281" y="5750021"/>
            <a:ext cx="15754377" cy="71349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1" animBg="1" advAuto="0"/>
      <p:bldP spid="133" grpId="2" advAuto="0"/>
      <p:bldP spid="134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2. Количество выполняемых задач.…"/>
          <p:cNvSpPr txBox="1">
            <a:spLocks noGrp="1"/>
          </p:cNvSpPr>
          <p:nvPr>
            <p:ph type="body" idx="1"/>
          </p:nvPr>
        </p:nvSpPr>
        <p:spPr>
          <a:xfrm>
            <a:off x="2748102" y="3403913"/>
            <a:ext cx="18944578" cy="1307474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2.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Количество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выполняемых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</a:p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Большая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проблема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множества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людей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прокрастинация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Мы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откладываем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все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потом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Соответственно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задачи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накапливаются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Поэтому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должно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быть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понимание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сколько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должен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выполнять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сотрудник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/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отдел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определенный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срок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(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например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неделю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/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месяц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).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Такой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KPI,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если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хотите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Или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еще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можно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назвать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личный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3. Фокусировка на работе.…"/>
          <p:cNvSpPr txBox="1">
            <a:spLocks noGrp="1"/>
          </p:cNvSpPr>
          <p:nvPr>
            <p:ph type="body" idx="1"/>
          </p:nvPr>
        </p:nvSpPr>
        <p:spPr>
          <a:xfrm>
            <a:off x="3422646" y="2380762"/>
            <a:ext cx="16830341" cy="13163091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3.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Фокусировка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работе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</a:p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Правила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учат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нас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принципу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что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задачи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нужно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постоянно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планировать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их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нужно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делать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Соотвественно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фокусировка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на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невыполненных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задачах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главных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приоритет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Подключение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дополнительных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людей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правильное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использование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ресурсов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все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что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необходимо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чтобы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выполнить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нерешенные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sz="5400" dirty="0" err="1">
                <a:solidFill>
                  <a:schemeClr val="accent6">
                    <a:lumMod val="10000"/>
                  </a:schemeClr>
                </a:solidFill>
              </a:rPr>
              <a:t>задачи</a:t>
            </a:r>
            <a:r>
              <a:rPr sz="5400"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4. Улучшение.…"/>
          <p:cNvSpPr txBox="1">
            <a:spLocks noGrp="1"/>
          </p:cNvSpPr>
          <p:nvPr>
            <p:ph type="body" idx="1"/>
          </p:nvPr>
        </p:nvSpPr>
        <p:spPr>
          <a:xfrm>
            <a:off x="894521" y="-32763"/>
            <a:ext cx="11021393" cy="1213236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dirty="0">
                <a:solidFill>
                  <a:schemeClr val="accent6">
                    <a:lumMod val="10000"/>
                  </a:schemeClr>
                </a:solidFill>
              </a:rPr>
              <a:t>4.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Улучшение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</a:p>
          <a:p>
            <a:pPr marL="0" indent="0">
              <a:buSzTx/>
              <a:buNone/>
              <a:defRPr>
                <a:solidFill>
                  <a:srgbClr val="52D6FC"/>
                </a:solidFill>
              </a:defRPr>
            </a:pPr>
            <a:r>
              <a:rPr dirty="0">
                <a:solidFill>
                  <a:schemeClr val="accent6">
                    <a:lumMod val="10000"/>
                  </a:schemeClr>
                </a:solidFill>
              </a:rPr>
              <a:t>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связи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с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тем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что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канбан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идет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работа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принципу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“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минимальными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партиями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”,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проблемы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в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продукции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или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работе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персонала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будут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видны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ранних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этапах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работы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Соответственно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,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их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нужно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выявить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устранить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Это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и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есть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один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из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главных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принципов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–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постоянное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улучшение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за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счет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внимания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 к </a:t>
            </a:r>
            <a:r>
              <a:rPr dirty="0" err="1">
                <a:solidFill>
                  <a:schemeClr val="accent6">
                    <a:lumMod val="10000"/>
                  </a:schemeClr>
                </a:solidFill>
              </a:rPr>
              <a:t>мелочам</a:t>
            </a:r>
            <a:r>
              <a:rPr dirty="0">
                <a:solidFill>
                  <a:schemeClr val="accent6">
                    <a:lumMod val="10000"/>
                  </a:schemeClr>
                </a:solidFill>
              </a:rPr>
              <a:t>.</a:t>
            </a:r>
          </a:p>
        </p:txBody>
      </p:sp>
      <p:pic>
        <p:nvPicPr>
          <p:cNvPr id="143" name="446D432B-2971-460C-9FBC-5542BC54B7FD-L0-001.jpeg" descr="446D432B-2971-460C-9FBC-5542BC54B7FD-L0-001.jpeg"/>
          <p:cNvPicPr>
            <a:picLocks/>
          </p:cNvPicPr>
          <p:nvPr/>
        </p:nvPicPr>
        <p:blipFill>
          <a:blip r:embed="rId2">
            <a:extLst/>
          </a:blip>
          <a:srcRect t="2551" b="6521"/>
          <a:stretch>
            <a:fillRect/>
          </a:stretch>
        </p:blipFill>
        <p:spPr>
          <a:xfrm>
            <a:off x="12249827" y="528764"/>
            <a:ext cx="10744210" cy="11816434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1" advAuto="0"/>
      <p:bldP spid="143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Минусы Канбан"/>
          <p:cNvSpPr txBox="1">
            <a:spLocks noGrp="1"/>
          </p:cNvSpPr>
          <p:nvPr>
            <p:ph type="ctrTitle"/>
          </p:nvPr>
        </p:nvSpPr>
        <p:spPr>
          <a:xfrm>
            <a:off x="1778000" y="-2120681"/>
            <a:ext cx="20828000" cy="3568701"/>
          </a:xfrm>
          <a:prstGeom prst="rect">
            <a:avLst/>
          </a:prstGeom>
        </p:spPr>
        <p:txBody>
          <a:bodyPr/>
          <a:lstStyle/>
          <a:p>
            <a:r>
              <a:t>Минусы Канбан </a:t>
            </a:r>
          </a:p>
        </p:txBody>
      </p:sp>
      <p:sp>
        <p:nvSpPr>
          <p:cNvPr id="146" name="1- система плохо работает с командами численностью более 5 человек"/>
          <p:cNvSpPr txBox="1">
            <a:spLocks noGrp="1"/>
          </p:cNvSpPr>
          <p:nvPr>
            <p:ph type="subTitle" idx="1"/>
          </p:nvPr>
        </p:nvSpPr>
        <p:spPr>
          <a:xfrm>
            <a:off x="894521" y="1797786"/>
            <a:ext cx="10903595" cy="2775779"/>
          </a:xfrm>
          <a:prstGeom prst="rect">
            <a:avLst/>
          </a:prstGeom>
        </p:spPr>
        <p:txBody>
          <a:bodyPr/>
          <a:lstStyle>
            <a:lvl1pPr algn="l">
              <a:spcBef>
                <a:spcPts val="5100"/>
              </a:spcBef>
              <a:defRPr sz="5000"/>
            </a:lvl1pPr>
          </a:lstStyle>
          <a:p>
            <a:r>
              <a:t>1- система плохо работает с командами численностью более 5 человек</a:t>
            </a:r>
          </a:p>
        </p:txBody>
      </p:sp>
      <p:pic>
        <p:nvPicPr>
          <p:cNvPr id="147" name="00DC3AA9-03AF-4C78-94B0-FDF0155747FF-L0-001.jpeg" descr="00DC3AA9-03AF-4C78-94B0-FDF0155747FF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1441" y="4945626"/>
            <a:ext cx="10790110" cy="7254368"/>
          </a:xfrm>
          <a:prstGeom prst="rect">
            <a:avLst/>
          </a:prstGeom>
          <a:ln w="88900">
            <a:miter lim="400000"/>
          </a:ln>
        </p:spPr>
      </p:pic>
      <p:pic>
        <p:nvPicPr>
          <p:cNvPr id="148" name="Линия Линия" descr="Линия Линия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6200000">
            <a:off x="6869662" y="7048771"/>
            <a:ext cx="10644676" cy="88901"/>
          </a:xfrm>
          <a:prstGeom prst="rect">
            <a:avLst/>
          </a:prstGeom>
        </p:spPr>
      </p:pic>
      <p:sp>
        <p:nvSpPr>
          <p:cNvPr id="150" name="2- Он не предназначен для долгосрочного планирования."/>
          <p:cNvSpPr txBox="1"/>
          <p:nvPr/>
        </p:nvSpPr>
        <p:spPr>
          <a:xfrm>
            <a:off x="14065877" y="1896625"/>
            <a:ext cx="6474517" cy="257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5100"/>
              </a:spcBef>
              <a:defRPr sz="5000"/>
            </a:lvl1pPr>
          </a:lstStyle>
          <a:p>
            <a:r>
              <a:t>2- Он не предназначен для долгосрочного планирования.</a:t>
            </a:r>
          </a:p>
        </p:txBody>
      </p:sp>
      <p:pic>
        <p:nvPicPr>
          <p:cNvPr id="151" name="7C475AF2-2F2F-464B-AB37-0D2645414C10-L0-001.jpeg" descr="7C475AF2-2F2F-464B-AB37-0D2645414C10-L0-001.jpeg"/>
          <p:cNvPicPr>
            <a:picLocks noChangeAspect="1"/>
          </p:cNvPicPr>
          <p:nvPr/>
        </p:nvPicPr>
        <p:blipFill>
          <a:blip r:embed="rId4">
            <a:extLst/>
          </a:blip>
          <a:srcRect b="7585"/>
          <a:stretch>
            <a:fillRect/>
          </a:stretch>
        </p:blipFill>
        <p:spPr>
          <a:xfrm>
            <a:off x="13201001" y="4923331"/>
            <a:ext cx="10931348" cy="7298768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animBg="1" advAuto="0"/>
      <p:bldP spid="146" grpId="2" animBg="1" advAuto="0"/>
      <p:bldP spid="147" grpId="3" animBg="1" advAuto="0"/>
      <p:bldP spid="148" grpId="4" animBg="1" advAuto="0"/>
      <p:bldP spid="150" grpId="5" animBg="1" advAuto="0"/>
      <p:bldP spid="151" grpId="6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Пример из жизн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Пример из жизни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r="162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63500" dir="162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63500" dist="25400" dir="2700000" rotWithShape="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559</Words>
  <Application>Microsoft Office PowerPoint</Application>
  <PresentationFormat>Произвольный</PresentationFormat>
  <Paragraphs>27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Helvetica Neue</vt:lpstr>
      <vt:lpstr>Marker Felt</vt:lpstr>
      <vt:lpstr>Wingdings 3</vt:lpstr>
      <vt:lpstr>Легкий дым</vt:lpstr>
      <vt:lpstr>Система «Канбан»</vt:lpstr>
      <vt:lpstr>Что такое «Канбан» ???</vt:lpstr>
      <vt:lpstr>История</vt:lpstr>
      <vt:lpstr>Принципы и плюсы Канбан</vt:lpstr>
      <vt:lpstr>Презентация PowerPoint</vt:lpstr>
      <vt:lpstr>Презентация PowerPoint</vt:lpstr>
      <vt:lpstr>Презентация PowerPoint</vt:lpstr>
      <vt:lpstr>Минусы Канбан </vt:lpstr>
      <vt:lpstr>Пример из жизни</vt:lpstr>
      <vt:lpstr>Отдел продаж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«Канбан»</dc:title>
  <dc:creator>Владислав Сергеевич</dc:creator>
  <cp:lastModifiedBy>Владислав Сергеевич</cp:lastModifiedBy>
  <cp:revision>2</cp:revision>
  <dcterms:modified xsi:type="dcterms:W3CDTF">2023-05-03T08:27:44Z</dcterms:modified>
</cp:coreProperties>
</file>